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C0F36E-7FD6-489C-870A-41C85384EDE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Lecture 6</a:t>
            </a: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F70E8D5-3609-4DB3-92AD-5F9E662E92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1191" y="4617860"/>
            <a:ext cx="10993546" cy="590321"/>
          </a:xfrm>
        </p:spPr>
        <p:txBody>
          <a:bodyPr>
            <a:normAutofit/>
          </a:bodyPr>
          <a:lstStyle/>
          <a:p>
            <a:pPr algn="ctr"/>
            <a:r>
              <a:rPr lang="en-US" sz="2400" dirty="0">
                <a:solidFill>
                  <a:srgbClr val="FFC000"/>
                </a:solidFill>
              </a:rPr>
              <a:t>Data aggregation</a:t>
            </a:r>
            <a:endParaRPr lang="ru-RU" sz="24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89015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465539F-594A-41F6-891B-92EEA2A57D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757528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Creating an index</a:t>
            </a:r>
            <a:endParaRPr lang="ru-RU" dirty="0">
              <a:solidFill>
                <a:srgbClr val="FFC000"/>
              </a:solidFill>
            </a:endParaRPr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B5AA6735-0CED-41EA-A7EB-B2753B88DA6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72113340"/>
              </p:ext>
            </p:extLst>
          </p:nvPr>
        </p:nvGraphicFramePr>
        <p:xfrm>
          <a:off x="581025" y="2181225"/>
          <a:ext cx="11029950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29950">
                  <a:extLst>
                    <a:ext uri="{9D8B030D-6E8A-4147-A177-3AD203B41FA5}">
                      <a16:colId xmlns:a16="http://schemas.microsoft.com/office/drawing/2014/main" val="233636183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800" b="1" kern="1200" dirty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CREATE UNIQUE CLUSTERED INDEX  </a:t>
                      </a:r>
                      <a:r>
                        <a:rPr lang="en-US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[</a:t>
                      </a:r>
                      <a:r>
                        <a:rPr lang="en-US" sz="180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IX_Total_FactInternetSales</a:t>
                      </a:r>
                      <a:r>
                        <a:rPr lang="en-US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]</a:t>
                      </a:r>
                    </a:p>
                    <a:p>
                      <a:r>
                        <a:rPr lang="en-US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ON [</a:t>
                      </a:r>
                      <a:r>
                        <a:rPr lang="en-US" sz="180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dbo</a:t>
                      </a:r>
                      <a:r>
                        <a:rPr lang="en-US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].[</a:t>
                      </a:r>
                      <a:r>
                        <a:rPr lang="en-US" sz="180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Total_FactInternetSales</a:t>
                      </a:r>
                      <a:r>
                        <a:rPr lang="en-US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] (</a:t>
                      </a:r>
                      <a:r>
                        <a:rPr lang="en-US" sz="180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OrderDate</a:t>
                      </a:r>
                      <a:r>
                        <a:rPr lang="en-US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80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CustomerKey</a:t>
                      </a:r>
                      <a:r>
                        <a:rPr lang="en-US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80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CurrencyKey</a:t>
                      </a:r>
                      <a:r>
                        <a:rPr lang="en-US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8829272"/>
                  </a:ext>
                </a:extLst>
              </a:tr>
            </a:tbl>
          </a:graphicData>
        </a:graphic>
      </p:graphicFrame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CD4FDCBD-8287-4C54-8A7C-276BDF9A33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412" y="2953100"/>
            <a:ext cx="2867025" cy="2238375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39ACB673-AF6D-43E8-A84F-E42ED8DB9F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3203" y="2953100"/>
            <a:ext cx="8397606" cy="3533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79610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6FA255-691D-4EF6-A3E4-5D752B32DA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799473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Database scheme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C650B820-33CA-4813-8821-E351045B954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20353" y="1928172"/>
            <a:ext cx="4525357" cy="4957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31270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0A508FA-38D8-4256-87D2-C1900B11F8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91752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Types of tables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3ACD8175-8A51-419D-9B4F-46EF71EA21C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04489" y="2021834"/>
            <a:ext cx="7144185" cy="4549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27303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0D46C8A-B3AD-49EB-AC43-63F0CC4B8B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33029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Types of tables</a:t>
            </a:r>
            <a:endParaRPr lang="ru-RU" dirty="0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F3812F1E-7462-45B6-80F0-C94928728D7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89503" y="2139279"/>
            <a:ext cx="6612994" cy="41692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7167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13D90CD-5A90-4525-8A3B-E2C67E39D2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782695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Creating a view to get more information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D98FBBA-2DEB-49E8-BE8C-D9745ACAB4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CREATE VIEW  </a:t>
            </a:r>
            <a:r>
              <a:rPr lang="en-US" dirty="0"/>
              <a:t>[</a:t>
            </a:r>
            <a:r>
              <a:rPr lang="en-US" dirty="0" err="1"/>
              <a:t>dbo</a:t>
            </a:r>
            <a:r>
              <a:rPr lang="en-US" dirty="0"/>
              <a:t>].[</a:t>
            </a:r>
            <a:r>
              <a:rPr lang="en-US" dirty="0" err="1"/>
              <a:t>Total_DimTerritoryAndGeography</a:t>
            </a:r>
            <a:r>
              <a:rPr lang="en-US" dirty="0"/>
              <a:t>] </a:t>
            </a:r>
          </a:p>
          <a:p>
            <a:pPr marL="0" indent="0">
              <a:buNone/>
            </a:pPr>
            <a:r>
              <a:rPr lang="en-US" dirty="0"/>
              <a:t>AS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SELECT</a:t>
            </a:r>
            <a:r>
              <a:rPr lang="en-US" dirty="0"/>
              <a:t>	</a:t>
            </a:r>
            <a:r>
              <a:rPr lang="en-US" dirty="0" err="1"/>
              <a:t>dbo.DimGeography.City</a:t>
            </a:r>
            <a:r>
              <a:rPr lang="en-US" dirty="0"/>
              <a:t>,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/>
              <a:t>dbo.DimGeography.StateProvinceCode</a:t>
            </a:r>
            <a:r>
              <a:rPr lang="en-US" dirty="0"/>
              <a:t>, </a:t>
            </a:r>
          </a:p>
          <a:p>
            <a:pPr marL="0" indent="0">
              <a:buNone/>
            </a:pPr>
            <a:r>
              <a:rPr lang="en-US" dirty="0"/>
              <a:t>       </a:t>
            </a:r>
            <a:r>
              <a:rPr lang="en-US" dirty="0" err="1"/>
              <a:t>dbo.DimGeography.StateProvinceName</a:t>
            </a:r>
            <a:r>
              <a:rPr lang="en-US" dirty="0"/>
              <a:t>,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/>
              <a:t>dbo.DimGeography.CountryRegionCode</a:t>
            </a:r>
            <a:r>
              <a:rPr lang="en-US" dirty="0"/>
              <a:t>,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/>
              <a:t>dbo.DimGeography.EnglishCountryRegionName</a:t>
            </a:r>
            <a:r>
              <a:rPr lang="en-US" dirty="0"/>
              <a:t>,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/>
              <a:t>dbo.DimSalesTerritory.SalesTerritoryGroup</a:t>
            </a:r>
            <a:r>
              <a:rPr lang="en-US" dirty="0"/>
              <a:t>,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/>
              <a:t>dbo.DimSalesTerritory.SalesTerritoryRegion</a:t>
            </a: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FROM</a:t>
            </a:r>
            <a:r>
              <a:rPr lang="en-US" dirty="0"/>
              <a:t>   	</a:t>
            </a:r>
            <a:r>
              <a:rPr lang="en-US" dirty="0" err="1"/>
              <a:t>dbo.DimGeography</a:t>
            </a:r>
            <a:r>
              <a:rPr lang="en-US" dirty="0"/>
              <a:t> INNER JOIN</a:t>
            </a:r>
          </a:p>
          <a:p>
            <a:pPr marL="0" indent="0">
              <a:buNone/>
            </a:pPr>
            <a:r>
              <a:rPr lang="en-US" dirty="0" err="1"/>
              <a:t>dbo.DimSalesTerritory</a:t>
            </a:r>
            <a:r>
              <a:rPr lang="en-US" dirty="0"/>
              <a:t> ON </a:t>
            </a:r>
            <a:r>
              <a:rPr lang="en-US" dirty="0" err="1"/>
              <a:t>dbo.DimGeography.SalesTerritoryKey</a:t>
            </a:r>
            <a:r>
              <a:rPr lang="en-US" dirty="0"/>
              <a:t> = </a:t>
            </a:r>
            <a:r>
              <a:rPr lang="en-US" dirty="0" err="1"/>
              <a:t>dbo.DimSalesTerritory.SalesTerritoryKey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390867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1ACF81B-62CF-4A29-8BA1-5BE91E23C2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715583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Creating a view to get more information</a:t>
            </a:r>
            <a:endParaRPr lang="ru-RU" dirty="0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D20E56BE-7AEE-4C17-8EDF-01CA578B3CC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26911" y="2151864"/>
            <a:ext cx="8138178" cy="3999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66247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9BA486-0EF6-4AE4-BF41-C1BEDDF365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16251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Creating a view with group by</a:t>
            </a:r>
            <a:endParaRPr lang="ru-RU" dirty="0">
              <a:solidFill>
                <a:srgbClr val="FFC000"/>
              </a:solidFill>
            </a:endParaRPr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729DA3E8-AB33-4309-A12A-7093FF831F4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62665449"/>
              </p:ext>
            </p:extLst>
          </p:nvPr>
        </p:nvGraphicFramePr>
        <p:xfrm>
          <a:off x="581025" y="2181224"/>
          <a:ext cx="11029616" cy="40517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29616">
                  <a:extLst>
                    <a:ext uri="{9D8B030D-6E8A-4147-A177-3AD203B41FA5}">
                      <a16:colId xmlns:a16="http://schemas.microsoft.com/office/drawing/2014/main" val="586721680"/>
                    </a:ext>
                  </a:extLst>
                </a:gridCol>
              </a:tblGrid>
              <a:tr h="4051795">
                <a:tc>
                  <a:txBody>
                    <a:bodyPr/>
                    <a:lstStyle/>
                    <a:p>
                      <a:r>
                        <a:rPr lang="en-US" sz="1800" b="1" kern="1200" dirty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CREATE VIEW  </a:t>
                      </a:r>
                      <a:r>
                        <a:rPr lang="en-US" sz="1800" b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[</a:t>
                      </a:r>
                      <a:r>
                        <a:rPr lang="en-US" sz="1800" b="1" kern="1200" dirty="0" err="1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dbo</a:t>
                      </a:r>
                      <a:r>
                        <a:rPr lang="en-US" sz="1800" b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].[</a:t>
                      </a:r>
                      <a:r>
                        <a:rPr lang="en-US" sz="1800" b="1" kern="1200" dirty="0" err="1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Total_FactInternetSales</a:t>
                      </a:r>
                      <a:r>
                        <a:rPr lang="en-US" sz="1800" b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] </a:t>
                      </a:r>
                    </a:p>
                    <a:p>
                      <a:r>
                        <a:rPr lang="en-US" sz="1800" b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AS</a:t>
                      </a:r>
                    </a:p>
                    <a:p>
                      <a:r>
                        <a:rPr lang="en-US" sz="1800" b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SELECT SUM(</a:t>
                      </a:r>
                      <a:r>
                        <a:rPr lang="en-US" sz="1800" b="1" kern="1200" dirty="0" err="1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DiscountAmount</a:t>
                      </a:r>
                      <a:r>
                        <a:rPr lang="en-US" sz="1800" b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) AS </a:t>
                      </a:r>
                      <a:r>
                        <a:rPr lang="en-US" sz="1800" b="1" kern="1200" dirty="0" err="1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Total_DiscountAmount</a:t>
                      </a:r>
                      <a:r>
                        <a:rPr lang="en-US" sz="1800" b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</a:p>
                    <a:p>
                      <a:r>
                        <a:rPr lang="en-US" sz="1800" b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   SUM(</a:t>
                      </a:r>
                      <a:r>
                        <a:rPr lang="en-US" sz="1800" b="1" kern="1200" dirty="0" err="1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ProductStandardCost</a:t>
                      </a:r>
                      <a:r>
                        <a:rPr lang="en-US" sz="1800" b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) AS </a:t>
                      </a:r>
                      <a:r>
                        <a:rPr lang="en-US" sz="1800" b="1" kern="1200" dirty="0" err="1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Total_ProductStandardCost</a:t>
                      </a:r>
                      <a:r>
                        <a:rPr lang="en-US" sz="1800" b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</a:p>
                    <a:p>
                      <a:r>
                        <a:rPr lang="en-US" sz="1800" b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   SUM(</a:t>
                      </a:r>
                      <a:r>
                        <a:rPr lang="en-US" sz="1800" b="1" kern="1200" dirty="0" err="1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TotalProductCost</a:t>
                      </a:r>
                      <a:r>
                        <a:rPr lang="en-US" sz="1800" b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) AS </a:t>
                      </a:r>
                      <a:r>
                        <a:rPr lang="en-US" sz="1800" b="1" kern="1200" dirty="0" err="1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Total_TotalProductCost</a:t>
                      </a:r>
                      <a:r>
                        <a:rPr lang="en-US" sz="1800" b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</a:p>
                    <a:p>
                      <a:r>
                        <a:rPr lang="en-US" sz="1800" b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   SUM(</a:t>
                      </a:r>
                      <a:r>
                        <a:rPr lang="en-US" sz="1800" b="1" kern="1200" dirty="0" err="1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SalesAmount</a:t>
                      </a:r>
                      <a:r>
                        <a:rPr lang="en-US" sz="1800" b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) AS </a:t>
                      </a:r>
                      <a:r>
                        <a:rPr lang="en-US" sz="1800" b="1" kern="1200" dirty="0" err="1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Total_SalesAmount</a:t>
                      </a:r>
                      <a:r>
                        <a:rPr lang="en-US" sz="1800" b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</a:p>
                    <a:p>
                      <a:r>
                        <a:rPr lang="en-US" sz="1800" b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en-US" sz="1800" b="1" kern="1200" dirty="0" err="1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OrderDate</a:t>
                      </a:r>
                      <a:r>
                        <a:rPr lang="en-US" sz="1800" b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</a:p>
                    <a:p>
                      <a:r>
                        <a:rPr lang="en-US" sz="1800" b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r>
                        <a:rPr lang="en-US" sz="1800" b="1" kern="1200" dirty="0" err="1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CustomerKey</a:t>
                      </a:r>
                      <a:r>
                        <a:rPr lang="en-US" sz="1800" b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</a:p>
                    <a:p>
                      <a:r>
                        <a:rPr lang="en-US" sz="1800" b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r>
                        <a:rPr lang="en-US" sz="1800" b="1" kern="1200" dirty="0" err="1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CurrencyKey</a:t>
                      </a:r>
                      <a:endParaRPr lang="en-US" sz="18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800" b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FROM            </a:t>
                      </a:r>
                      <a:r>
                        <a:rPr lang="en-US" sz="1800" b="1" kern="1200" dirty="0" err="1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dbo.FactInternetSales</a:t>
                      </a:r>
                      <a:endParaRPr lang="en-US" sz="18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800" b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GROUP BY </a:t>
                      </a:r>
                      <a:r>
                        <a:rPr lang="en-US" sz="1800" b="1" kern="1200" dirty="0" err="1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OrderDate</a:t>
                      </a:r>
                      <a:r>
                        <a:rPr lang="en-US" sz="1800" b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800" b="1" kern="1200" dirty="0" err="1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CustomerKey</a:t>
                      </a:r>
                      <a:r>
                        <a:rPr lang="en-US" sz="1800" b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800" b="1" kern="1200" dirty="0" err="1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CurrencyKey</a:t>
                      </a:r>
                      <a:endParaRPr lang="ru-RU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5442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869728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0A461AB-22A7-485F-A76D-3B6794F289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74974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Creating a view with group by</a:t>
            </a:r>
            <a:endParaRPr lang="ru-RU" dirty="0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95655361-3167-4CE3-8A13-B691C50BB64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46280" y="2581195"/>
            <a:ext cx="8499439" cy="2829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79861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C99A02B-4A0B-4E20-959F-A1A6B9F0D4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791084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Create relationship between view and schema</a:t>
            </a:r>
            <a:endParaRPr lang="ru-RU" dirty="0">
              <a:solidFill>
                <a:srgbClr val="FFC000"/>
              </a:solidFill>
            </a:endParaRPr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18522EF9-6ED5-477D-9D06-7A0963B2DE0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71655941"/>
              </p:ext>
            </p:extLst>
          </p:nvPr>
        </p:nvGraphicFramePr>
        <p:xfrm>
          <a:off x="581025" y="2181225"/>
          <a:ext cx="11029950" cy="3931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29950">
                  <a:extLst>
                    <a:ext uri="{9D8B030D-6E8A-4147-A177-3AD203B41FA5}">
                      <a16:colId xmlns:a16="http://schemas.microsoft.com/office/drawing/2014/main" val="4169673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0B0F0"/>
                          </a:solidFill>
                        </a:rPr>
                        <a:t>ALTER VIEW  </a:t>
                      </a:r>
                      <a:r>
                        <a:rPr lang="en-US" dirty="0"/>
                        <a:t>[</a:t>
                      </a:r>
                      <a:r>
                        <a:rPr lang="en-US" dirty="0" err="1"/>
                        <a:t>dbo</a:t>
                      </a:r>
                      <a:r>
                        <a:rPr lang="en-US" dirty="0"/>
                        <a:t>].[</a:t>
                      </a:r>
                      <a:r>
                        <a:rPr lang="en-US" dirty="0" err="1"/>
                        <a:t>Total_FactInternetSales</a:t>
                      </a:r>
                      <a:r>
                        <a:rPr lang="en-US" dirty="0"/>
                        <a:t>] </a:t>
                      </a:r>
                    </a:p>
                    <a:p>
                      <a:r>
                        <a:rPr lang="en-US" dirty="0">
                          <a:solidFill>
                            <a:srgbClr val="FFFF00"/>
                          </a:solidFill>
                        </a:rPr>
                        <a:t>WITH SCHEMABINDING</a:t>
                      </a:r>
                    </a:p>
                    <a:p>
                      <a:r>
                        <a:rPr lang="en-US" dirty="0"/>
                        <a:t>AS</a:t>
                      </a:r>
                    </a:p>
                    <a:p>
                      <a:r>
                        <a:rPr lang="en-US" dirty="0"/>
                        <a:t>SELECT SUM(</a:t>
                      </a:r>
                      <a:r>
                        <a:rPr lang="en-US" dirty="0" err="1"/>
                        <a:t>DiscountAmount</a:t>
                      </a:r>
                      <a:r>
                        <a:rPr lang="en-US" dirty="0"/>
                        <a:t>) AS </a:t>
                      </a:r>
                      <a:r>
                        <a:rPr lang="en-US" dirty="0" err="1"/>
                        <a:t>Total_DiscountAmount</a:t>
                      </a:r>
                      <a:r>
                        <a:rPr lang="en-US" dirty="0"/>
                        <a:t>,</a:t>
                      </a:r>
                    </a:p>
                    <a:p>
                      <a:r>
                        <a:rPr lang="en-US" dirty="0"/>
                        <a:t>	   SUM(</a:t>
                      </a:r>
                      <a:r>
                        <a:rPr lang="en-US" dirty="0" err="1"/>
                        <a:t>ProductStandardCost</a:t>
                      </a:r>
                      <a:r>
                        <a:rPr lang="en-US" dirty="0"/>
                        <a:t>) AS </a:t>
                      </a:r>
                      <a:r>
                        <a:rPr lang="en-US" dirty="0" err="1"/>
                        <a:t>Total_ProductStandardCost</a:t>
                      </a:r>
                      <a:r>
                        <a:rPr lang="en-US" dirty="0"/>
                        <a:t>,</a:t>
                      </a:r>
                    </a:p>
                    <a:p>
                      <a:r>
                        <a:rPr lang="en-US" dirty="0"/>
                        <a:t>	   SUM(</a:t>
                      </a:r>
                      <a:r>
                        <a:rPr lang="en-US" dirty="0" err="1"/>
                        <a:t>TotalProductCost</a:t>
                      </a:r>
                      <a:r>
                        <a:rPr lang="en-US" dirty="0"/>
                        <a:t>) AS </a:t>
                      </a:r>
                      <a:r>
                        <a:rPr lang="en-US" dirty="0" err="1"/>
                        <a:t>Total_TotalProductCost</a:t>
                      </a:r>
                      <a:r>
                        <a:rPr lang="en-US" dirty="0"/>
                        <a:t>,</a:t>
                      </a:r>
                    </a:p>
                    <a:p>
                      <a:r>
                        <a:rPr lang="en-US" dirty="0"/>
                        <a:t>	   SUM(</a:t>
                      </a:r>
                      <a:r>
                        <a:rPr lang="en-US" dirty="0" err="1"/>
                        <a:t>SalesAmount</a:t>
                      </a:r>
                      <a:r>
                        <a:rPr lang="en-US" dirty="0"/>
                        <a:t>) AS </a:t>
                      </a:r>
                      <a:r>
                        <a:rPr lang="en-US" dirty="0" err="1"/>
                        <a:t>Total_SalesAmount</a:t>
                      </a:r>
                      <a:r>
                        <a:rPr lang="en-US" dirty="0"/>
                        <a:t>, </a:t>
                      </a:r>
                    </a:p>
                    <a:p>
                      <a:r>
                        <a:rPr lang="en-US" dirty="0"/>
                        <a:t>       	   </a:t>
                      </a:r>
                      <a:r>
                        <a:rPr lang="en-US" dirty="0" err="1"/>
                        <a:t>OrderDate</a:t>
                      </a:r>
                      <a:r>
                        <a:rPr lang="en-US" dirty="0"/>
                        <a:t>, </a:t>
                      </a:r>
                    </a:p>
                    <a:p>
                      <a:r>
                        <a:rPr lang="en-US" dirty="0"/>
                        <a:t>	   </a:t>
                      </a:r>
                      <a:r>
                        <a:rPr lang="en-US" dirty="0" err="1"/>
                        <a:t>CustomerKey</a:t>
                      </a:r>
                      <a:r>
                        <a:rPr lang="en-US" dirty="0"/>
                        <a:t>, </a:t>
                      </a:r>
                    </a:p>
                    <a:p>
                      <a:r>
                        <a:rPr lang="en-US" dirty="0"/>
                        <a:t>	   </a:t>
                      </a:r>
                      <a:r>
                        <a:rPr lang="en-US" dirty="0" err="1"/>
                        <a:t>CurrencyKey</a:t>
                      </a:r>
                      <a:r>
                        <a:rPr lang="en-US" dirty="0"/>
                        <a:t>,</a:t>
                      </a:r>
                    </a:p>
                    <a:p>
                      <a:r>
                        <a:rPr lang="en-US" dirty="0"/>
                        <a:t>	   COUNT_BIG(*) as </a:t>
                      </a:r>
                      <a:r>
                        <a:rPr lang="en-US" dirty="0" err="1"/>
                        <a:t>RecordCount</a:t>
                      </a:r>
                      <a:endParaRPr lang="en-US" dirty="0"/>
                    </a:p>
                    <a:p>
                      <a:r>
                        <a:rPr lang="en-US" dirty="0"/>
                        <a:t>	</a:t>
                      </a:r>
                    </a:p>
                    <a:p>
                      <a:r>
                        <a:rPr lang="en-US" dirty="0"/>
                        <a:t>FROM            </a:t>
                      </a:r>
                      <a:r>
                        <a:rPr lang="en-US" dirty="0" err="1"/>
                        <a:t>dbo.FactInternetSales</a:t>
                      </a:r>
                      <a:endParaRPr lang="en-US" dirty="0"/>
                    </a:p>
                    <a:p>
                      <a:r>
                        <a:rPr lang="en-US" dirty="0"/>
                        <a:t>GROUP BY </a:t>
                      </a:r>
                      <a:r>
                        <a:rPr lang="en-US" dirty="0" err="1"/>
                        <a:t>OrderDate</a:t>
                      </a:r>
                      <a:r>
                        <a:rPr lang="en-US" dirty="0"/>
                        <a:t>, </a:t>
                      </a:r>
                      <a:r>
                        <a:rPr lang="en-US" dirty="0" err="1"/>
                        <a:t>CustomerKey</a:t>
                      </a:r>
                      <a:r>
                        <a:rPr lang="en-US" dirty="0"/>
                        <a:t>, </a:t>
                      </a:r>
                      <a:r>
                        <a:rPr lang="en-US" dirty="0" err="1"/>
                        <a:t>CurrencyKey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64045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51936"/>
      </p:ext>
    </p:extLst>
  </p:cSld>
  <p:clrMapOvr>
    <a:masterClrMapping/>
  </p:clrMapOvr>
</p:sld>
</file>

<file path=ppt/theme/theme1.xml><?xml version="1.0" encoding="utf-8"?>
<a:theme xmlns:a="http://schemas.openxmlformats.org/drawingml/2006/main" name="Дивиденд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366658"/>
      </a:accent1>
      <a:accent2>
        <a:srgbClr val="8CB64A"/>
      </a:accent2>
      <a:accent3>
        <a:srgbClr val="88D5A9"/>
      </a:accent3>
      <a:accent4>
        <a:srgbClr val="969FA7"/>
      </a:accent4>
      <a:accent5>
        <a:srgbClr val="E8A844"/>
      </a:accent5>
      <a:accent6>
        <a:srgbClr val="A1561F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4BEC0EAF-CF86-4D49-B83B-56CC62D3CFF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Дивиденд</Template>
  <TotalTime>80</TotalTime>
  <Words>311</Words>
  <Application>Microsoft Office PowerPoint</Application>
  <PresentationFormat>Широкоэкранный</PresentationFormat>
  <Paragraphs>49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Corbel</vt:lpstr>
      <vt:lpstr>Gill Sans MT</vt:lpstr>
      <vt:lpstr>Wingdings 2</vt:lpstr>
      <vt:lpstr>Дивиденд</vt:lpstr>
      <vt:lpstr>Lecture 6</vt:lpstr>
      <vt:lpstr>Database scheme</vt:lpstr>
      <vt:lpstr>Types of tables</vt:lpstr>
      <vt:lpstr>Types of tables</vt:lpstr>
      <vt:lpstr>Creating a view to get more information</vt:lpstr>
      <vt:lpstr>Creating a view to get more information</vt:lpstr>
      <vt:lpstr>Creating a view with group by</vt:lpstr>
      <vt:lpstr>Creating a view with group by</vt:lpstr>
      <vt:lpstr>Create relationship between view and schema</vt:lpstr>
      <vt:lpstr>Creating an index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6</dc:title>
  <dc:creator>Карюкин Владислав</dc:creator>
  <cp:lastModifiedBy>Карюкин Владислав</cp:lastModifiedBy>
  <cp:revision>5</cp:revision>
  <dcterms:created xsi:type="dcterms:W3CDTF">2020-09-08T15:25:16Z</dcterms:created>
  <dcterms:modified xsi:type="dcterms:W3CDTF">2020-09-08T16:46:05Z</dcterms:modified>
</cp:coreProperties>
</file>